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384" r:id="rId2"/>
    <p:sldId id="671" r:id="rId3"/>
    <p:sldId id="611" r:id="rId4"/>
    <p:sldId id="612" r:id="rId5"/>
    <p:sldId id="614" r:id="rId6"/>
    <p:sldId id="672" r:id="rId7"/>
    <p:sldId id="623" r:id="rId8"/>
    <p:sldId id="626" r:id="rId9"/>
    <p:sldId id="689" r:id="rId10"/>
    <p:sldId id="690" r:id="rId11"/>
    <p:sldId id="673" r:id="rId12"/>
    <p:sldId id="632" r:id="rId13"/>
    <p:sldId id="388" r:id="rId14"/>
    <p:sldId id="293" r:id="rId15"/>
    <p:sldId id="616" r:id="rId16"/>
    <p:sldId id="655" r:id="rId17"/>
    <p:sldId id="674" r:id="rId18"/>
    <p:sldId id="675" r:id="rId19"/>
    <p:sldId id="676" r:id="rId20"/>
    <p:sldId id="677" r:id="rId21"/>
    <p:sldId id="678" r:id="rId22"/>
    <p:sldId id="693" r:id="rId23"/>
    <p:sldId id="681" r:id="rId24"/>
    <p:sldId id="679" r:id="rId25"/>
    <p:sldId id="683" r:id="rId26"/>
    <p:sldId id="682" r:id="rId27"/>
    <p:sldId id="684" r:id="rId28"/>
    <p:sldId id="686" r:id="rId29"/>
    <p:sldId id="685" r:id="rId30"/>
    <p:sldId id="688" r:id="rId31"/>
  </p:sldIdLst>
  <p:sldSz cx="12192000" cy="6858000"/>
  <p:notesSz cx="7315200" cy="9601200"/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7" autoAdjust="0"/>
    <p:restoredTop sz="75000" autoAdjust="0"/>
  </p:normalViewPr>
  <p:slideViewPr>
    <p:cSldViewPr snapToGrid="0">
      <p:cViewPr varScale="1">
        <p:scale>
          <a:sx n="90" d="100"/>
          <a:sy n="90" d="100"/>
        </p:scale>
        <p:origin x="15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ian HUANG 黄志安" userId="fd12ee71-6959-4e17-a5fe-ce6622fbf510" providerId="ADAL" clId="{9A0A852D-1244-7249-BD67-DFE77CD89FDD}"/>
    <pc:docChg chg="delSld">
      <pc:chgData name="Zhian HUANG 黄志安" userId="fd12ee71-6959-4e17-a5fe-ce6622fbf510" providerId="ADAL" clId="{9A0A852D-1244-7249-BD67-DFE77CD89FDD}" dt="2025-02-25T08:22:42.904" v="4" actId="2696"/>
      <pc:docMkLst>
        <pc:docMk/>
      </pc:docMkLst>
      <pc:sldChg chg="del">
        <pc:chgData name="Zhian HUANG 黄志安" userId="fd12ee71-6959-4e17-a5fe-ce6622fbf510" providerId="ADAL" clId="{9A0A852D-1244-7249-BD67-DFE77CD89FDD}" dt="2025-02-25T08:22:26.463" v="0" actId="2696"/>
        <pc:sldMkLst>
          <pc:docMk/>
          <pc:sldMk cId="0" sldId="635"/>
        </pc:sldMkLst>
      </pc:sldChg>
      <pc:sldChg chg="del">
        <pc:chgData name="Zhian HUANG 黄志安" userId="fd12ee71-6959-4e17-a5fe-ce6622fbf510" providerId="ADAL" clId="{9A0A852D-1244-7249-BD67-DFE77CD89FDD}" dt="2025-02-25T08:22:29.275" v="1" actId="2696"/>
        <pc:sldMkLst>
          <pc:docMk/>
          <pc:sldMk cId="0" sldId="636"/>
        </pc:sldMkLst>
      </pc:sldChg>
      <pc:sldChg chg="del">
        <pc:chgData name="Zhian HUANG 黄志安" userId="fd12ee71-6959-4e17-a5fe-ce6622fbf510" providerId="ADAL" clId="{9A0A852D-1244-7249-BD67-DFE77CD89FDD}" dt="2025-02-25T08:22:33.561" v="2" actId="2696"/>
        <pc:sldMkLst>
          <pc:docMk/>
          <pc:sldMk cId="0" sldId="637"/>
        </pc:sldMkLst>
      </pc:sldChg>
      <pc:sldChg chg="del">
        <pc:chgData name="Zhian HUANG 黄志安" userId="fd12ee71-6959-4e17-a5fe-ce6622fbf510" providerId="ADAL" clId="{9A0A852D-1244-7249-BD67-DFE77CD89FDD}" dt="2025-02-25T08:22:37.757" v="3" actId="2696"/>
        <pc:sldMkLst>
          <pc:docMk/>
          <pc:sldMk cId="0" sldId="638"/>
        </pc:sldMkLst>
      </pc:sldChg>
      <pc:sldChg chg="del">
        <pc:chgData name="Zhian HUANG 黄志安" userId="fd12ee71-6959-4e17-a5fe-ce6622fbf510" providerId="ADAL" clId="{9A0A852D-1244-7249-BD67-DFE77CD89FDD}" dt="2025-02-25T08:22:42.904" v="4" actId="2696"/>
        <pc:sldMkLst>
          <pc:docMk/>
          <pc:sldMk cId="0" sldId="6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78BB7C6-06CC-4210-8F09-19ACEBF2B0CA}" type="datetimeFigureOut">
              <a:rPr lang="en-US" smtClean="0"/>
              <a:t>2/25/25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2097B1C-60C7-45D1-AA95-42ECB37D1A1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635">
              <a:defRPr sz="3000">
                <a:solidFill>
                  <a:schemeClr val="tx1"/>
                </a:solidFill>
                <a:latin typeface="Times New Roman" panose="02020503050405090304" pitchFamily="18" charset="0"/>
              </a:defRPr>
            </a:lvl1pPr>
            <a:lvl2pPr marL="785495" indent="-302260" defTabSz="889635">
              <a:defRPr sz="3000">
                <a:solidFill>
                  <a:schemeClr val="tx1"/>
                </a:solidFill>
                <a:latin typeface="Times New Roman" panose="02020503050405090304" pitchFamily="18" charset="0"/>
              </a:defRPr>
            </a:lvl2pPr>
            <a:lvl3pPr marL="1208405" indent="-241935" defTabSz="889635">
              <a:defRPr sz="3000">
                <a:solidFill>
                  <a:schemeClr val="tx1"/>
                </a:solidFill>
                <a:latin typeface="Times New Roman" panose="02020503050405090304" pitchFamily="18" charset="0"/>
              </a:defRPr>
            </a:lvl3pPr>
            <a:lvl4pPr marL="1691640" indent="-241935" defTabSz="889635">
              <a:defRPr sz="3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174875" indent="-241935" defTabSz="889635">
              <a:defRPr sz="3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658110" indent="-241935" defTabSz="88963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3141345" indent="-241935" defTabSz="88963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624580" indent="-241935" defTabSz="88963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4107815" indent="-241935" defTabSz="88963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00" i="1">
                <a:solidFill>
                  <a:srgbClr val="000000"/>
                </a:solidFill>
              </a:rPr>
              <a:t>Software Design</a:t>
            </a:r>
          </a:p>
        </p:txBody>
      </p:sp>
      <p:sp>
        <p:nvSpPr>
          <p:cNvPr id="133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9635">
              <a:defRPr sz="3000">
                <a:solidFill>
                  <a:schemeClr val="tx1"/>
                </a:solidFill>
                <a:latin typeface="Times New Roman" panose="02020503050405090304" pitchFamily="18" charset="0"/>
              </a:defRPr>
            </a:lvl1pPr>
            <a:lvl2pPr marL="785495" indent="-302260" defTabSz="889635">
              <a:defRPr sz="3000">
                <a:solidFill>
                  <a:schemeClr val="tx1"/>
                </a:solidFill>
                <a:latin typeface="Times New Roman" panose="02020503050405090304" pitchFamily="18" charset="0"/>
              </a:defRPr>
            </a:lvl2pPr>
            <a:lvl3pPr marL="1208405" indent="-241935" defTabSz="889635">
              <a:defRPr sz="3000">
                <a:solidFill>
                  <a:schemeClr val="tx1"/>
                </a:solidFill>
                <a:latin typeface="Times New Roman" panose="02020503050405090304" pitchFamily="18" charset="0"/>
              </a:defRPr>
            </a:lvl3pPr>
            <a:lvl4pPr marL="1691640" indent="-241935" defTabSz="889635">
              <a:defRPr sz="30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174875" indent="-241935" defTabSz="889635">
              <a:defRPr sz="30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658110" indent="-241935" defTabSz="88963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3141345" indent="-241935" defTabSz="88963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624580" indent="-241935" defTabSz="88963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4107815" indent="-241935" defTabSz="889635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9230C636-ECB8-47BE-92DE-F91BE5C0FACE}" type="slidenum">
              <a:rPr lang="en-US" sz="1100" i="1">
                <a:solidFill>
                  <a:srgbClr val="000000"/>
                </a:solidFill>
              </a:rPr>
              <a:t>1</a:t>
            </a:fld>
            <a:endParaRPr lang="en-US" sz="1100" i="1">
              <a:solidFill>
                <a:srgbClr val="000000"/>
              </a:solidFill>
            </a:endParaRPr>
          </a:p>
        </p:txBody>
      </p:sp>
      <p:sp>
        <p:nvSpPr>
          <p:cNvPr id="133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097B1C-60C7-45D1-AA95-42ECB37D1A11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026"/>
          <p:cNvSpPr>
            <a:spLocks noChangeShapeType="1"/>
          </p:cNvSpPr>
          <p:nvPr/>
        </p:nvSpPr>
        <p:spPr bwMode="auto">
          <a:xfrm>
            <a:off x="0" y="3429000"/>
            <a:ext cx="10702692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075" name="Rectangle 1027"/>
          <p:cNvSpPr>
            <a:spLocks noGrp="1" noChangeArrowheads="1"/>
          </p:cNvSpPr>
          <p:nvPr>
            <p:ph type="ctrTitle" sz="quarter"/>
          </p:nvPr>
        </p:nvSpPr>
        <p:spPr>
          <a:xfrm>
            <a:off x="469074" y="381000"/>
            <a:ext cx="11163947" cy="3048000"/>
          </a:xfrm>
        </p:spPr>
        <p:txBody>
          <a:bodyPr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6" name="Rectangle 102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94482" y="3886200"/>
            <a:ext cx="11163947" cy="28194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dt" sz="quarter" idx="10"/>
          </p:nvPr>
        </p:nvSpPr>
        <p:spPr>
          <a:xfrm>
            <a:off x="494482" y="6248400"/>
            <a:ext cx="2538859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ftr" sz="quarter" idx="11"/>
          </p:nvPr>
        </p:nvSpPr>
        <p:spPr>
          <a:xfrm>
            <a:off x="4145437" y="6248400"/>
            <a:ext cx="3862038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Software Quality</a:t>
            </a:r>
          </a:p>
        </p:txBody>
      </p:sp>
      <p:sp>
        <p:nvSpPr>
          <p:cNvPr id="7" name="Rectangle 103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119569" y="6248400"/>
            <a:ext cx="2538861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E3E309-C4F3-40C3-813B-7A36DC967DF9}" type="slidenum">
              <a:rPr lang="en-US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Software Quality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DE836C-C506-41B6-AE73-6EC51D54037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51807" y="266700"/>
            <a:ext cx="2781214" cy="6362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163" y="266700"/>
            <a:ext cx="8156015" cy="6362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Software Quality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7D62A-A25F-4874-AB67-6CF4C9C4736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163" y="266700"/>
            <a:ext cx="11124858" cy="11049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08163" y="1676400"/>
            <a:ext cx="11124858" cy="49530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Software Quality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92DDC3-EFA3-4647-8A6E-E8039DA1A91A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Software Quality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8F44C-0EDE-4D7D-9086-BD1CF3CE7AF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556" y="4406901"/>
            <a:ext cx="10362614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556" y="2906713"/>
            <a:ext cx="10362614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Software Quality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CD115F-8D68-417D-BE51-0997C55306E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164" y="1676400"/>
            <a:ext cx="5468614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4407" y="1676400"/>
            <a:ext cx="5468614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Software Quality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C972CB-25A0-49CA-A04F-81E0CCB967DE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96" y="274638"/>
            <a:ext cx="1097240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796" y="1535113"/>
            <a:ext cx="538652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796" y="2174875"/>
            <a:ext cx="538652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725" y="1535113"/>
            <a:ext cx="538848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725" y="2174875"/>
            <a:ext cx="538848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Software Quality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FA675B-1F56-4A1F-B974-9460B94FF877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Software Quality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598A2-17A2-444F-952B-9804449BE04B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Software Quality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D18685-0001-4CA4-BB9B-682137D85FB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795" y="273050"/>
            <a:ext cx="401057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959" y="273051"/>
            <a:ext cx="681524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795" y="1435101"/>
            <a:ext cx="401057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Software Quality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0572DE-3297-44C9-8095-AE1A459C6662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321" y="4800600"/>
            <a:ext cx="7313636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321" y="612775"/>
            <a:ext cx="7313636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321" y="5367338"/>
            <a:ext cx="7313636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Software Quality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8E5FA2-5579-48D2-AAEA-0395A968586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0" y="1371600"/>
            <a:ext cx="10702692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08163" y="266700"/>
            <a:ext cx="11124858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b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163" y="1676400"/>
            <a:ext cx="11124858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163" y="6172200"/>
            <a:ext cx="2538861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2075" tIns="46038" rIns="92075" bIns="46038" numCol="1" anchor="ctr" anchorCtr="0" compatLnSpc="1"/>
          <a:lstStyle>
            <a:lvl1pPr>
              <a:defRPr sz="14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4982" y="6172200"/>
            <a:ext cx="3862038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2075" tIns="46038" rIns="92075" bIns="46038" numCol="1" anchor="ctr" anchorCtr="0" compatLnSpc="1"/>
          <a:lstStyle>
            <a:lvl1pPr algn="ctr">
              <a:defRPr sz="14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r>
              <a:rPr lang="en-US"/>
              <a:t>Software Quality</a:t>
            </a: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44978" y="6172200"/>
            <a:ext cx="2538859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2075" tIns="46038" rIns="92075" bIns="46038" numCol="1" anchor="ctr" anchorCtr="0" compatLnSpc="1"/>
          <a:lstStyle>
            <a:lvl1pPr algn="r">
              <a:defRPr sz="14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BD8E331F-9D83-4245-9A62-97CA84DE22F4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 build="p" bldLvl="3" autoUpdateAnimBg="0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02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folHlink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02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folHlink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02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folHlink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02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folHlink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499"/>
                          </p:stCondLst>
                        </p:cTn>
                        <p:tgtEl>
                          <p:spTgt spid="10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02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folHlink"/>
                      </p:to>
                    </p:animClr>
                  </p:sub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anose="02020503050405090304" pitchFamily="18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anose="02020503050405090304" pitchFamily="18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anose="02020503050405090304" pitchFamily="18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anose="02020503050405090304" pitchFamily="18" charset="0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anose="02020503050405090304" pitchFamily="18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anose="02020503050405090304" pitchFamily="18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anose="02020503050405090304" pitchFamily="18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anose="02020503050405090304" pitchFamily="18" charset="0"/>
        </a:defRPr>
      </a:lvl9pPr>
    </p:titleStyle>
    <p:bodyStyle>
      <a:lvl1pPr marL="398780" indent="-39878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u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862330" indent="-3492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26238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60525" indent="-28448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u"/>
        <a:defRPr sz="2000">
          <a:solidFill>
            <a:schemeClr val="tx1"/>
          </a:solidFill>
          <a:latin typeface="+mn-lt"/>
        </a:defRPr>
      </a:lvl4pPr>
      <a:lvl5pPr marL="2059305" indent="-28448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6505" indent="-28448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3705" indent="-28448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7pPr>
      <a:lvl8pPr marL="3430905" indent="-28448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8105" indent="-28448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martdecisionsgame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31"/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503050405090304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anose="02020503050405090304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anose="02020503050405090304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anose="02020503050405090304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anose="0202050305040509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50305040509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50305040509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50305040509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503050405090304" pitchFamily="18" charset="0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0465E2E4-7374-46A0-BB59-F56978D5F671}" type="slidenum">
              <a:rPr lang="en-US" sz="1400">
                <a:solidFill>
                  <a:srgbClr val="808080"/>
                </a:solidFill>
              </a:rPr>
              <a:t>1</a:t>
            </a:fld>
            <a:endParaRPr lang="en-US" sz="1400">
              <a:solidFill>
                <a:srgbClr val="808080"/>
              </a:solidFill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6424" y="497305"/>
            <a:ext cx="11392650" cy="2743200"/>
          </a:xfrm>
          <a:noFill/>
        </p:spPr>
        <p:txBody>
          <a:bodyPr/>
          <a:lstStyle/>
          <a:p>
            <a:r>
              <a:rPr lang="en-US" sz="4400" i="1" dirty="0"/>
              <a:t>CS5351 Software Engineering</a:t>
            </a:r>
            <a:br>
              <a:rPr lang="en-US" sz="4400" i="1" dirty="0"/>
            </a:br>
            <a:r>
              <a:rPr lang="en-US" sz="4400" i="1" dirty="0"/>
              <a:t>2024/25 Semester B</a:t>
            </a:r>
            <a:br>
              <a:rPr lang="en-US" sz="7200" dirty="0"/>
            </a:br>
            <a:r>
              <a:rPr lang="en-US" sz="6000" dirty="0"/>
              <a:t>Software Architecture Exercise</a:t>
            </a:r>
            <a:endParaRPr lang="en-US" sz="4400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3570" y="3693695"/>
            <a:ext cx="9067800" cy="2667000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4000" dirty="0"/>
              <a:t>Prof. Zhi-An Huang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Email:</a:t>
            </a:r>
            <a:r>
              <a:rPr lang="en-US" sz="1800" dirty="0">
                <a:latin typeface="Courier New" panose="02070409020205090404" pitchFamily="49" charset="0"/>
              </a:rPr>
              <a:t> </a:t>
            </a:r>
            <a:r>
              <a:rPr lang="en-US" sz="2000" b="1" dirty="0">
                <a:latin typeface="Courier New" panose="02070409020205090404" pitchFamily="49" charset="0"/>
              </a:rPr>
              <a:t>huang.za@cityu-dg.edu.cn</a:t>
            </a:r>
            <a:endParaRPr lang="en-US" sz="2000" dirty="0">
              <a:latin typeface="Courier New" panose="02070409020205090404" pitchFamily="49" charset="0"/>
            </a:endParaRPr>
          </a:p>
          <a:p>
            <a:pPr>
              <a:lnSpc>
                <a:spcPct val="90000"/>
              </a:lnSpc>
            </a:pPr>
            <a:endParaRPr lang="en-US" sz="2000" b="1" dirty="0">
              <a:solidFill>
                <a:schemeClr val="folHlink"/>
              </a:solidFill>
            </a:endParaRPr>
          </a:p>
          <a:p>
            <a:pPr>
              <a:lnSpc>
                <a:spcPct val="90000"/>
              </a:lnSpc>
            </a:pPr>
            <a:endParaRPr lang="en-US" sz="2000" b="1" dirty="0">
              <a:solidFill>
                <a:schemeClr val="folHlink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3"/>
          <a:stretch>
            <a:fillRect/>
          </a:stretch>
        </p:blipFill>
        <p:spPr>
          <a:xfrm>
            <a:off x="5715000" y="1484439"/>
            <a:ext cx="3733800" cy="5519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(2/2)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7"/>
          <a:stretch>
            <a:fillRect/>
          </a:stretch>
        </p:blipFill>
        <p:spPr>
          <a:xfrm>
            <a:off x="1202267" y="1416705"/>
            <a:ext cx="3657600" cy="548311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163" y="266700"/>
            <a:ext cx="11421370" cy="1104900"/>
          </a:xfrm>
        </p:spPr>
        <p:txBody>
          <a:bodyPr/>
          <a:lstStyle/>
          <a:p>
            <a:r>
              <a:rPr lang="en-US" dirty="0"/>
              <a:t>Chosen Candidate for Iteration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i="1" dirty="0">
                <a:solidFill>
                  <a:srgbClr val="0070C0"/>
                </a:solidFill>
              </a:rPr>
              <a:t>Lambda Architecture </a:t>
            </a:r>
            <a:r>
              <a:rPr lang="en-US" sz="2800" dirty="0"/>
              <a:t>is the best option (highest star points + balance)</a:t>
            </a:r>
          </a:p>
          <a:p>
            <a:pPr lvl="1"/>
            <a:r>
              <a:rPr lang="en-US" sz="2400" dirty="0"/>
              <a:t>If unbalanced, some stakeholders may not be happy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4" r="6674"/>
          <a:stretch>
            <a:fillRect/>
          </a:stretch>
        </p:blipFill>
        <p:spPr>
          <a:xfrm>
            <a:off x="1557361" y="3090039"/>
            <a:ext cx="1440000" cy="2264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r="6575"/>
          <a:stretch>
            <a:fillRect/>
          </a:stretch>
        </p:blipFill>
        <p:spPr>
          <a:xfrm>
            <a:off x="4194897" y="3023380"/>
            <a:ext cx="1440000" cy="2256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3"/>
          <a:stretch>
            <a:fillRect/>
          </a:stretch>
        </p:blipFill>
        <p:spPr>
          <a:xfrm>
            <a:off x="6737963" y="3023380"/>
            <a:ext cx="1440000" cy="2128673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7"/>
          <a:stretch>
            <a:fillRect/>
          </a:stretch>
        </p:blipFill>
        <p:spPr bwMode="auto">
          <a:xfrm>
            <a:off x="9375499" y="2970339"/>
            <a:ext cx="1440000" cy="215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eft Brace 8"/>
          <p:cNvSpPr/>
          <p:nvPr/>
        </p:nvSpPr>
        <p:spPr bwMode="auto">
          <a:xfrm>
            <a:off x="1422743" y="4546600"/>
            <a:ext cx="45719" cy="474134"/>
          </a:xfrm>
          <a:prstGeom prst="leftBrac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347" y="4588046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14.5 stars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85998" y="4538133"/>
            <a:ext cx="819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 stars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65983" y="4460875"/>
            <a:ext cx="819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10 stars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51646" y="4468511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13.5 stars</a:t>
            </a:r>
          </a:p>
        </p:txBody>
      </p:sp>
      <p:sp>
        <p:nvSpPr>
          <p:cNvPr id="14" name="Left Brace 13"/>
          <p:cNvSpPr/>
          <p:nvPr/>
        </p:nvSpPr>
        <p:spPr bwMode="auto">
          <a:xfrm>
            <a:off x="4126789" y="4490508"/>
            <a:ext cx="45719" cy="474134"/>
          </a:xfrm>
          <a:prstGeom prst="leftBrac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pitchFamily="18" charset="0"/>
            </a:endParaRPr>
          </a:p>
        </p:txBody>
      </p:sp>
      <p:sp>
        <p:nvSpPr>
          <p:cNvPr id="15" name="Left Brace 14"/>
          <p:cNvSpPr/>
          <p:nvPr/>
        </p:nvSpPr>
        <p:spPr bwMode="auto">
          <a:xfrm>
            <a:off x="6710380" y="4423003"/>
            <a:ext cx="45719" cy="474134"/>
          </a:xfrm>
          <a:prstGeom prst="leftBrac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pitchFamily="18" charset="0"/>
            </a:endParaRPr>
          </a:p>
        </p:txBody>
      </p:sp>
      <p:sp>
        <p:nvSpPr>
          <p:cNvPr id="16" name="Left Brace 15"/>
          <p:cNvSpPr/>
          <p:nvPr/>
        </p:nvSpPr>
        <p:spPr bwMode="auto">
          <a:xfrm>
            <a:off x="9321720" y="4402553"/>
            <a:ext cx="45719" cy="474134"/>
          </a:xfrm>
          <a:prstGeom prst="leftBrac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pitchFamily="18" charset="0"/>
            </a:endParaRPr>
          </a:p>
        </p:txBody>
      </p:sp>
      <p:pic>
        <p:nvPicPr>
          <p:cNvPr id="17" name="Picture 16" descr="A diagram of a process&#10;&#10;Description automatically generate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60" y="3820869"/>
            <a:ext cx="1534470" cy="60213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99" y="171940"/>
            <a:ext cx="9978649" cy="576907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Score Card for the Case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343046" y="1443040"/>
          <a:ext cx="11175675" cy="4612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716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2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3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44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3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Iteration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dirty="0"/>
                        <a:t>Total Score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lphaLcParenBoth"/>
                      </a:pPr>
                      <a:r>
                        <a:rPr lang="en-US" dirty="0"/>
                        <a:t>Design Decision </a:t>
                      </a:r>
                    </a:p>
                    <a:p>
                      <a:pPr marL="0" indent="0">
                        <a:buNone/>
                      </a:pPr>
                      <a:endParaRPr lang="en-US" dirty="0"/>
                    </a:p>
                    <a:p>
                      <a:pPr marL="0" indent="0">
                        <a:buNone/>
                      </a:pPr>
                      <a:r>
                        <a:rPr lang="en-US" dirty="0"/>
                        <a:t>(Names of selected design concept(s))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Lambda Architecture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(b) Driver Selection Points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(from Cards)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(c) Analysis bonus points </a:t>
                      </a:r>
                    </a:p>
                    <a:p>
                      <a:endParaRPr lang="en-US" dirty="0"/>
                    </a:p>
                    <a:p>
                      <a:r>
                        <a:rPr lang="en-US" sz="1600" dirty="0"/>
                        <a:t>(from review to be released after all 5 iterations)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(d) Iteration total 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= (a) + (b) + 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16.5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747433" y="6222700"/>
            <a:ext cx="7011856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Fill other cells when you perform Iterations 2-5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Iterations on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832" y="1676400"/>
            <a:ext cx="11346595" cy="4953000"/>
          </a:xfrm>
        </p:spPr>
        <p:txBody>
          <a:bodyPr/>
          <a:lstStyle/>
          <a:p>
            <a:pPr marL="0" indent="0" algn="l">
              <a:buNone/>
            </a:pPr>
            <a:r>
              <a:rPr lang="en-US" sz="2800" dirty="0"/>
              <a:t>We now want to design each element in the adopted architecture. </a:t>
            </a:r>
          </a:p>
          <a:p>
            <a:pPr marL="0" indent="0" algn="l">
              <a:buNone/>
            </a:pPr>
            <a:r>
              <a:rPr lang="en-US" sz="2800" dirty="0"/>
              <a:t>Let’s work on the following four elements in iterations 2 to 5. In general, we will have more iterations in practice.</a:t>
            </a:r>
          </a:p>
          <a:p>
            <a:pPr marL="342900" indent="-342900" algn="l">
              <a:buFont typeface="Arial" panose="020B060402020209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Iteration 1: Decompose the system into an overall system architecture  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800" dirty="0"/>
              <a:t>Iteration 2: Design the </a:t>
            </a:r>
            <a:r>
              <a:rPr lang="en-US" sz="2800" i="1" dirty="0"/>
              <a:t>data stream </a:t>
            </a:r>
            <a:r>
              <a:rPr lang="en-US" sz="2800" dirty="0"/>
              <a:t> 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800" dirty="0"/>
              <a:t>Iteration 3: Design the </a:t>
            </a:r>
            <a:r>
              <a:rPr lang="en-US" sz="2800" i="1" dirty="0"/>
              <a:t>Batch Layer </a:t>
            </a:r>
            <a:r>
              <a:rPr lang="en-US" sz="2800" dirty="0"/>
              <a:t> 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800" dirty="0"/>
              <a:t>Iteration 4: Design the </a:t>
            </a:r>
            <a:r>
              <a:rPr lang="en-US" sz="2800" i="1" dirty="0"/>
              <a:t>Serving Layer </a:t>
            </a:r>
            <a:r>
              <a:rPr lang="en-US" sz="2800" dirty="0"/>
              <a:t> </a:t>
            </a:r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800" dirty="0"/>
              <a:t>Iteration 5: Design the </a:t>
            </a:r>
            <a:r>
              <a:rPr lang="en-US" sz="2800" i="1" dirty="0"/>
              <a:t>Speed Layer </a:t>
            </a:r>
            <a:r>
              <a:rPr lang="en-US" sz="2800" dirty="0"/>
              <a:t> </a:t>
            </a:r>
          </a:p>
          <a:p>
            <a:pPr marL="0" indent="0">
              <a:buNone/>
            </a:pPr>
            <a:r>
              <a:rPr lang="en-US" sz="2800" dirty="0"/>
              <a:t>We need to look at the QAs for each iteration (see next slide).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14</a:t>
            </a:fld>
            <a:endParaRPr lang="en-US" dirty="0"/>
          </a:p>
        </p:txBody>
      </p:sp>
      <p:pic>
        <p:nvPicPr>
          <p:cNvPr id="9" name="Picture 8" descr="A diagram of a process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460" y="110067"/>
            <a:ext cx="4218173" cy="165523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0" y="266700"/>
            <a:ext cx="5289670" cy="1104900"/>
          </a:xfrm>
        </p:spPr>
        <p:txBody>
          <a:bodyPr/>
          <a:lstStyle/>
          <a:p>
            <a:r>
              <a:rPr lang="en-US" sz="3600" dirty="0"/>
              <a:t>Non-Functional Requirements (QAs)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809" y="0"/>
            <a:ext cx="5289671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05599" y="1638300"/>
            <a:ext cx="5240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 is a list of non-functional requirements elicited by the requirement analyst.  In practice, designers should label which iterations to address them.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700" y="4037338"/>
            <a:ext cx="4612940" cy="282952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</a:t>
            </a:r>
            <a:br>
              <a:rPr lang="en-US" dirty="0"/>
            </a:br>
            <a:r>
              <a:rPr lang="en-US" dirty="0"/>
              <a:t>the Five Iterations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5" y="1518710"/>
            <a:ext cx="4104408" cy="21692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389" b="45505"/>
          <a:stretch>
            <a:fillRect/>
          </a:stretch>
        </p:blipFill>
        <p:spPr>
          <a:xfrm>
            <a:off x="97236" y="3907955"/>
            <a:ext cx="4902331" cy="1883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1" b="38719"/>
          <a:stretch>
            <a:fillRect/>
          </a:stretch>
        </p:blipFill>
        <p:spPr>
          <a:xfrm>
            <a:off x="6176507" y="119590"/>
            <a:ext cx="4837234" cy="21692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" b="39058"/>
          <a:stretch>
            <a:fillRect/>
          </a:stretch>
        </p:blipFill>
        <p:spPr>
          <a:xfrm>
            <a:off x="6269570" y="2394923"/>
            <a:ext cx="4710210" cy="20325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" b="37154"/>
          <a:stretch>
            <a:fillRect/>
          </a:stretch>
        </p:blipFill>
        <p:spPr>
          <a:xfrm>
            <a:off x="6201110" y="4569143"/>
            <a:ext cx="4788027" cy="211132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Iteration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162" y="1676400"/>
            <a:ext cx="10460405" cy="4953000"/>
          </a:xfrm>
        </p:spPr>
        <p:txBody>
          <a:bodyPr/>
          <a:lstStyle/>
          <a:p>
            <a:r>
              <a:rPr lang="en-US" sz="2800" dirty="0"/>
              <a:t>We choose a </a:t>
            </a:r>
            <a:r>
              <a:rPr lang="en-US" sz="2800" b="1" dirty="0"/>
              <a:t>family of technology </a:t>
            </a:r>
            <a:r>
              <a:rPr lang="en-US" sz="2800" dirty="0"/>
              <a:t>to address Performance and Compatibility concerns and then </a:t>
            </a:r>
            <a:r>
              <a:rPr lang="en-US" sz="2800" b="1" dirty="0"/>
              <a:t>a specific technology under the selected family </a:t>
            </a:r>
            <a:r>
              <a:rPr lang="en-US" sz="2800" dirty="0"/>
              <a:t>to address Performance and Reliability issues for </a:t>
            </a:r>
            <a:r>
              <a:rPr lang="en-US" sz="2800" b="1" dirty="0"/>
              <a:t>Data Stream </a:t>
            </a:r>
          </a:p>
          <a:p>
            <a:pPr lvl="1"/>
            <a:r>
              <a:rPr lang="en-US" sz="2400" dirty="0"/>
              <a:t>Note that only the QAs we care about should be counted in evaluating the suitability.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389" b="45505"/>
          <a:stretch>
            <a:fillRect/>
          </a:stretch>
        </p:blipFill>
        <p:spPr>
          <a:xfrm>
            <a:off x="3132846" y="4004741"/>
            <a:ext cx="7061571" cy="271355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Family</a:t>
            </a:r>
            <a:r>
              <a:rPr lang="en-US" dirty="0"/>
              <a:t> of Technology for Iteration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screenshot of a diagram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99" y="1507066"/>
            <a:ext cx="7779875" cy="5265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5142" y="2209455"/>
            <a:ext cx="14605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</a:t>
            </a:r>
            <a:r>
              <a:rPr lang="en-US" sz="1600" b="1" dirty="0"/>
              <a:t>Family</a:t>
            </a:r>
            <a:r>
              <a:rPr lang="en-US" sz="1600" dirty="0"/>
              <a:t> of technology for the </a:t>
            </a:r>
            <a:r>
              <a:rPr lang="en-US" sz="1600" b="1" dirty="0"/>
              <a:t>integration</a:t>
            </a:r>
            <a:r>
              <a:rPr lang="en-US" sz="1600" dirty="0"/>
              <a:t> of components via </a:t>
            </a:r>
            <a:r>
              <a:rPr lang="en-US" sz="1600" b="1" dirty="0"/>
              <a:t>Messaging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 flipV="1">
            <a:off x="997688" y="2040467"/>
            <a:ext cx="962345" cy="272427"/>
          </a:xfrm>
          <a:prstGeom prst="straightConnector1">
            <a:avLst/>
          </a:prstGeom>
          <a:ln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Left Brace 9"/>
          <p:cNvSpPr/>
          <p:nvPr/>
        </p:nvSpPr>
        <p:spPr bwMode="auto">
          <a:xfrm>
            <a:off x="1667933" y="5185833"/>
            <a:ext cx="110066" cy="372534"/>
          </a:xfrm>
          <a:prstGeom prst="leftBrac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50305040509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8163" y="4875074"/>
            <a:ext cx="13504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that </a:t>
            </a:r>
            <a:r>
              <a:rPr lang="en-US" b="1" dirty="0"/>
              <a:t>Flexibility</a:t>
            </a:r>
            <a:r>
              <a:rPr lang="en-US" dirty="0"/>
              <a:t> is </a:t>
            </a:r>
            <a:r>
              <a:rPr lang="en-US" b="1" dirty="0"/>
              <a:t>not</a:t>
            </a:r>
            <a:r>
              <a:rPr lang="en-US" dirty="0"/>
              <a:t> the QA we care about in Iteration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26713" y="2297455"/>
            <a:ext cx="260199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/>
              <a:t>To Do:</a:t>
            </a:r>
          </a:p>
          <a:p>
            <a:pPr algn="ctr"/>
            <a:r>
              <a:rPr lang="en-US" b="1" dirty="0"/>
              <a:t>Evaluate and choose one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Technology Choices </a:t>
            </a:r>
            <a:br>
              <a:rPr lang="en-US" dirty="0"/>
            </a:br>
            <a:r>
              <a:rPr lang="en-US" dirty="0"/>
              <a:t>under </a:t>
            </a:r>
            <a:r>
              <a:rPr lang="en-US" dirty="0">
                <a:solidFill>
                  <a:srgbClr val="0070C0"/>
                </a:solidFill>
              </a:rPr>
              <a:t>Data Collector </a:t>
            </a:r>
            <a:r>
              <a:rPr lang="en-US" dirty="0"/>
              <a:t>Family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A screenshot of a computer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95" y="1634067"/>
            <a:ext cx="3600000" cy="508061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55" y="1594394"/>
            <a:ext cx="3600000" cy="5120292"/>
          </a:xfrm>
          <a:prstGeom prst="rect">
            <a:avLst/>
          </a:prstGeom>
        </p:spPr>
      </p:pic>
      <p:pic>
        <p:nvPicPr>
          <p:cNvPr id="10" name="Picture 9" descr="A white paper with a bird and text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54" y="1595967"/>
            <a:ext cx="3605696" cy="50715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99592" y="495984"/>
            <a:ext cx="297101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To Do: Evaluate and choose one if you use this Family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163" y="1676400"/>
            <a:ext cx="7141470" cy="49530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We will practice addressing quality attribute (QA) issues at the software architectural level. 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In brief, ADD runs iteratively: 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Choose an element to decompose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Identify QAs to be met by the element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Choose and evaluate a design concept to address the QAs of the element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r>
              <a:rPr lang="en-US" sz="2800" dirty="0"/>
              <a:t>Apply the design concept to the element possibly by decomposing the elements into sub-elements</a:t>
            </a:r>
          </a:p>
          <a:p>
            <a:pPr marL="514350" indent="-514350">
              <a:spcBef>
                <a:spcPts val="0"/>
              </a:spcBef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434" y="467607"/>
            <a:ext cx="4237659" cy="616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40434" y="43934"/>
            <a:ext cx="3579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Attribute-Driven Design (ADD)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Choices under </a:t>
            </a:r>
            <a:r>
              <a:rPr lang="en-US" dirty="0">
                <a:solidFill>
                  <a:srgbClr val="0070C0"/>
                </a:solidFill>
              </a:rPr>
              <a:t>Distributed Message Broker</a:t>
            </a:r>
            <a:r>
              <a:rPr lang="en-US" dirty="0"/>
              <a:t> Family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screenshot of a computer program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029" y="1612900"/>
            <a:ext cx="3240000" cy="4600328"/>
          </a:xfrm>
          <a:prstGeom prst="rect">
            <a:avLst/>
          </a:prstGeom>
        </p:spPr>
      </p:pic>
      <p:pic>
        <p:nvPicPr>
          <p:cNvPr id="8" name="Picture 7" descr="A screenshot of a document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536" y="1640220"/>
            <a:ext cx="3240000" cy="4601096"/>
          </a:xfrm>
          <a:prstGeom prst="rect">
            <a:avLst/>
          </a:prstGeom>
        </p:spPr>
      </p:pic>
      <p:pic>
        <p:nvPicPr>
          <p:cNvPr id="10" name="Picture 9" descr="A screenshot of a computer application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243" y="1627129"/>
            <a:ext cx="3240000" cy="4614187"/>
          </a:xfrm>
          <a:prstGeom prst="rect">
            <a:avLst/>
          </a:prstGeom>
        </p:spPr>
      </p:pic>
      <p:pic>
        <p:nvPicPr>
          <p:cNvPr id="12" name="Picture 11" descr="A screenshot of a computer program&#10;&#10;Description automatically generate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406" y="1621473"/>
            <a:ext cx="3240000" cy="45507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27158" y="685800"/>
            <a:ext cx="297101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To Do: Evaluate and choose one if you use this Family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Iteration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Goal: Address the </a:t>
            </a:r>
            <a:r>
              <a:rPr lang="en-US" sz="2800" dirty="0">
                <a:solidFill>
                  <a:srgbClr val="0070C0"/>
                </a:solidFill>
              </a:rPr>
              <a:t>Scalability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0070C0"/>
                </a:solidFill>
              </a:rPr>
              <a:t>Availability</a:t>
            </a:r>
            <a:r>
              <a:rPr lang="en-US" sz="2800" dirty="0"/>
              <a:t> concerns in </a:t>
            </a:r>
            <a:r>
              <a:rPr lang="en-US" sz="2800" b="1" dirty="0"/>
              <a:t>Batch Layer</a:t>
            </a:r>
          </a:p>
          <a:p>
            <a:r>
              <a:rPr lang="en-US" sz="2800" dirty="0"/>
              <a:t>Like Iteration 2, we research the Family candidates, evaluate their suitability, and select the best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1" b="38719"/>
          <a:stretch>
            <a:fillRect/>
          </a:stretch>
        </p:blipFill>
        <p:spPr>
          <a:xfrm>
            <a:off x="3519203" y="3719298"/>
            <a:ext cx="4837234" cy="216926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3 Families</a:t>
            </a:r>
            <a:r>
              <a:rPr lang="en-US" dirty="0"/>
              <a:t> of Technology for Iteration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screenshot of a computer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502027"/>
            <a:ext cx="3600000" cy="512737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991" y="1542230"/>
            <a:ext cx="3600000" cy="508717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464" y="1470501"/>
            <a:ext cx="3600000" cy="51588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15452" y="167799"/>
            <a:ext cx="33352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To Do: Evaluate and choose one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Iteration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Goal: We address the need for </a:t>
            </a:r>
            <a:r>
              <a:rPr lang="en-US" sz="2800" dirty="0">
                <a:solidFill>
                  <a:srgbClr val="0070C0"/>
                </a:solidFill>
              </a:rPr>
              <a:t>Ad-hoc analysis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0070C0"/>
                </a:solidFill>
              </a:rPr>
              <a:t>Performance</a:t>
            </a:r>
            <a:r>
              <a:rPr lang="en-US" sz="2800" dirty="0"/>
              <a:t> concerns in this iteration in </a:t>
            </a:r>
            <a:r>
              <a:rPr lang="en-US" sz="2800" b="1" dirty="0"/>
              <a:t>Serving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" b="39058"/>
          <a:stretch>
            <a:fillRect/>
          </a:stretch>
        </p:blipFill>
        <p:spPr>
          <a:xfrm>
            <a:off x="3251203" y="3567557"/>
            <a:ext cx="4710210" cy="203254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3 Families</a:t>
            </a:r>
            <a:r>
              <a:rPr lang="en-US" dirty="0"/>
              <a:t> of Technology for Iteration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 descr="A screenshot of a computer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502027"/>
            <a:ext cx="3600000" cy="512737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991" y="1542230"/>
            <a:ext cx="3600000" cy="50871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15452" y="167799"/>
            <a:ext cx="33352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To Do: Evaluate and choose one</a:t>
            </a:r>
          </a:p>
        </p:txBody>
      </p:sp>
      <p:pic>
        <p:nvPicPr>
          <p:cNvPr id="5" name="Picture 4" descr="A screenshot of a document&#10;&#10;Description automatically generated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" t="1537" r="2674" b="2142"/>
          <a:stretch>
            <a:fillRect/>
          </a:stretch>
        </p:blipFill>
        <p:spPr>
          <a:xfrm>
            <a:off x="7442990" y="1502027"/>
            <a:ext cx="3517385" cy="508717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7 Technology</a:t>
            </a:r>
            <a:r>
              <a:rPr lang="en-US" dirty="0"/>
              <a:t> Choices for Iteration 4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A screenshot of a computer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"/>
          <a:stretch>
            <a:fillRect/>
          </a:stretch>
        </p:blipFill>
        <p:spPr>
          <a:xfrm>
            <a:off x="31426" y="1597725"/>
            <a:ext cx="3240000" cy="480376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"/>
          <a:stretch>
            <a:fillRect/>
          </a:stretch>
        </p:blipFill>
        <p:spPr>
          <a:xfrm>
            <a:off x="3055196" y="1717144"/>
            <a:ext cx="3240000" cy="4793315"/>
          </a:xfrm>
          <a:prstGeom prst="rect">
            <a:avLst/>
          </a:prstGeom>
        </p:spPr>
      </p:pic>
      <p:pic>
        <p:nvPicPr>
          <p:cNvPr id="14" name="Picture 13" descr="A close-up of a document&#10;&#10;Description automatically generated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"/>
          <a:stretch>
            <a:fillRect/>
          </a:stretch>
        </p:blipFill>
        <p:spPr>
          <a:xfrm>
            <a:off x="6121208" y="1592873"/>
            <a:ext cx="3240000" cy="483031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"/>
          <a:stretch>
            <a:fillRect/>
          </a:stretch>
        </p:blipFill>
        <p:spPr>
          <a:xfrm>
            <a:off x="9208832" y="1592873"/>
            <a:ext cx="3118211" cy="46213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73867" y="6510459"/>
            <a:ext cx="6716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these four technologies are only applicable to NoSQL family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04101" y="111651"/>
            <a:ext cx="459316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To Do: Evaluate and choose one among the technologies in this and the next slides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7 Technology</a:t>
            </a:r>
            <a:r>
              <a:rPr lang="en-US" dirty="0"/>
              <a:t> Choices for Iteration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A screenshot of a computer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7" y="1671872"/>
            <a:ext cx="3240000" cy="4628571"/>
          </a:xfrm>
          <a:prstGeom prst="rect">
            <a:avLst/>
          </a:prstGeom>
        </p:spPr>
      </p:pic>
      <p:pic>
        <p:nvPicPr>
          <p:cNvPr id="8" name="Picture 7" descr="A yellow and black bee logo&#10;&#10;Description automatically generate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" r="3658"/>
          <a:stretch>
            <a:fillRect/>
          </a:stretch>
        </p:blipFill>
        <p:spPr>
          <a:xfrm>
            <a:off x="4162867" y="1671872"/>
            <a:ext cx="2994711" cy="4652078"/>
          </a:xfrm>
          <a:prstGeom prst="rect">
            <a:avLst/>
          </a:prstGeom>
        </p:spPr>
      </p:pic>
      <p:pic>
        <p:nvPicPr>
          <p:cNvPr id="10" name="Picture 9" descr="A screenshot of a computer program&#10;&#10;Description automatically generated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"/>
          <a:stretch>
            <a:fillRect/>
          </a:stretch>
        </p:blipFill>
        <p:spPr>
          <a:xfrm>
            <a:off x="8101274" y="1695379"/>
            <a:ext cx="3113233" cy="460139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Iteration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Goal: Address the </a:t>
            </a:r>
            <a:r>
              <a:rPr lang="en-US" sz="2800" dirty="0">
                <a:solidFill>
                  <a:srgbClr val="0070C0"/>
                </a:solidFill>
              </a:rPr>
              <a:t>ad hoc analysis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0070C0"/>
                </a:solidFill>
              </a:rPr>
              <a:t>real-time analysis </a:t>
            </a:r>
            <a:r>
              <a:rPr lang="en-US" sz="2800" dirty="0"/>
              <a:t>in the </a:t>
            </a:r>
            <a:r>
              <a:rPr lang="en-US" sz="2800" b="1" dirty="0"/>
              <a:t>Speed Layer </a:t>
            </a:r>
            <a:r>
              <a:rPr lang="en-US" sz="2800" dirty="0"/>
              <a:t>at the Family and Technology Levels, respectively.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" b="37154"/>
          <a:stretch>
            <a:fillRect/>
          </a:stretch>
        </p:blipFill>
        <p:spPr>
          <a:xfrm>
            <a:off x="3364777" y="3756343"/>
            <a:ext cx="4788027" cy="211132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3 Families</a:t>
            </a:r>
            <a:r>
              <a:rPr lang="en-US" dirty="0"/>
              <a:t> of Technology for Iteration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screenshot of a computer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502027"/>
            <a:ext cx="3600000" cy="512737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991" y="1542230"/>
            <a:ext cx="3600000" cy="508717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464" y="1470501"/>
            <a:ext cx="3600000" cy="51588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15452" y="167799"/>
            <a:ext cx="33352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To Do: Evaluate and choose one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7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Technology</a:t>
            </a:r>
            <a:r>
              <a:rPr lang="en-US" dirty="0"/>
              <a:t> Choices for Iteration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A screenshot of a web pag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991604"/>
            <a:ext cx="3240000" cy="409992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566" y="1977355"/>
            <a:ext cx="3240000" cy="419484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978" y="1894383"/>
            <a:ext cx="3240000" cy="42943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93001" y="98951"/>
            <a:ext cx="459316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To Do: Evaluate and choose one among the technologies in this and the next slides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the Case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163" y="1529166"/>
            <a:ext cx="11124858" cy="4953000"/>
          </a:xfrm>
        </p:spPr>
        <p:txBody>
          <a:bodyPr/>
          <a:lstStyle/>
          <a:p>
            <a:r>
              <a:rPr lang="en-US" sz="2800" dirty="0"/>
              <a:t>You are a Software Architect who will design the software architecture for an important </a:t>
            </a:r>
            <a:r>
              <a:rPr lang="en-US" sz="2800" b="1" dirty="0"/>
              <a:t>Big Data system</a:t>
            </a:r>
            <a:r>
              <a:rPr lang="en-US" sz="2800" dirty="0"/>
              <a:t>.</a:t>
            </a:r>
            <a:r>
              <a:rPr lang="en-US" sz="2800" b="1" dirty="0"/>
              <a:t> </a:t>
            </a:r>
          </a:p>
          <a:p>
            <a:endParaRPr lang="en-US" sz="2800" b="1" dirty="0"/>
          </a:p>
          <a:p>
            <a:r>
              <a:rPr lang="en-US" sz="2800" dirty="0"/>
              <a:t>The company is an Internet company that provides popular content to </a:t>
            </a:r>
            <a:r>
              <a:rPr lang="en-US" sz="2800" i="1" dirty="0"/>
              <a:t>millions of web users</a:t>
            </a:r>
            <a:r>
              <a:rPr lang="en-US" sz="2800" dirty="0"/>
              <a:t>.</a:t>
            </a:r>
          </a:p>
          <a:p>
            <a:r>
              <a:rPr lang="en-US" sz="2800" dirty="0"/>
              <a:t>The system should collect and analyze a massive amount of semi-structured data from </a:t>
            </a:r>
            <a:r>
              <a:rPr lang="en-US" sz="2800" i="1" dirty="0"/>
              <a:t>hundreds of servers.</a:t>
            </a:r>
          </a:p>
          <a:p>
            <a:r>
              <a:rPr lang="en-US" sz="2800" dirty="0"/>
              <a:t>The system’s stakeholders include Operations Team, Data Scientists, and Management. 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1600" dirty="0"/>
              <a:t>Acknowledgement: The latest materials are originally available </a:t>
            </a:r>
            <a:r>
              <a:rPr lang="en-US" sz="1600" dirty="0">
                <a:hlinkClick r:id="rId2"/>
              </a:rPr>
              <a:t>https://smartdecisionsgame.com/</a:t>
            </a:r>
            <a:r>
              <a:rPr lang="en-US" sz="1600" dirty="0"/>
              <a:t> . We use an earlier version publicly available in GitHub.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7 Technology</a:t>
            </a:r>
            <a:r>
              <a:rPr lang="en-US" dirty="0"/>
              <a:t> Choices for Iteration 5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A screenshot of a computer&#10;&#10;Description automatically generated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"/>
          <a:stretch>
            <a:fillRect/>
          </a:stretch>
        </p:blipFill>
        <p:spPr>
          <a:xfrm>
            <a:off x="31426" y="1597725"/>
            <a:ext cx="3240000" cy="480376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"/>
          <a:stretch>
            <a:fillRect/>
          </a:stretch>
        </p:blipFill>
        <p:spPr>
          <a:xfrm>
            <a:off x="3055196" y="1717144"/>
            <a:ext cx="3240000" cy="4793315"/>
          </a:xfrm>
          <a:prstGeom prst="rect">
            <a:avLst/>
          </a:prstGeom>
        </p:spPr>
      </p:pic>
      <p:pic>
        <p:nvPicPr>
          <p:cNvPr id="14" name="Picture 13" descr="A close-up of a document&#10;&#10;Description automatically generated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3"/>
          <a:stretch>
            <a:fillRect/>
          </a:stretch>
        </p:blipFill>
        <p:spPr>
          <a:xfrm>
            <a:off x="6121208" y="1592873"/>
            <a:ext cx="3240000" cy="483031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"/>
          <a:stretch>
            <a:fillRect/>
          </a:stretch>
        </p:blipFill>
        <p:spPr>
          <a:xfrm>
            <a:off x="9208832" y="1592873"/>
            <a:ext cx="3118211" cy="462137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73867" y="6510459"/>
            <a:ext cx="6716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these four technologies are only applicable to NoSQL family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4</a:t>
            </a:fld>
            <a:endParaRPr lang="en-US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796" y="2362201"/>
            <a:ext cx="8657271" cy="422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Use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41300" y="1505607"/>
          <a:ext cx="11827933" cy="452697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{7E9639D4-E3E2-4D34-9284-5A2195B3D0D7}</a:tableStyleId>
              </a:tblPr>
              <a:tblGrid>
                <a:gridCol w="28766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51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275">
                <a:tc>
                  <a:txBody>
                    <a:bodyPr/>
                    <a:lstStyle/>
                    <a:p>
                      <a:pPr marL="0" marR="0">
                        <a:lnSpc>
                          <a:spcPts val="6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604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Use</a:t>
                      </a:r>
                      <a:r>
                        <a:rPr lang="en-US" sz="1400" b="0" spc="4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case</a:t>
                      </a:r>
                      <a:r>
                        <a:rPr lang="en-US" sz="1400" b="0" spc="4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name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50305040509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6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604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Description</a:t>
                      </a:r>
                      <a:endParaRPr lang="en-US" sz="20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50305040509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>
                        <a:lnSpc>
                          <a:spcPts val="6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6040" marR="241935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UC­1:</a:t>
                      </a:r>
                      <a:r>
                        <a:rPr lang="en-US" sz="2000" b="0" spc="5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Monitor online</a:t>
                      </a:r>
                      <a:r>
                        <a:rPr lang="en-US" sz="2000" b="0" spc="5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services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50305040509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6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6040" marR="133350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On­-duty</a:t>
                      </a:r>
                      <a:r>
                        <a:rPr lang="en-US" sz="2000" b="0" spc="7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Operations</a:t>
                      </a:r>
                      <a:r>
                        <a:rPr lang="en-US" sz="2000" b="0" spc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Team</a:t>
                      </a:r>
                      <a:r>
                        <a:rPr lang="en-US" sz="2000" b="0" spc="5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can</a:t>
                      </a:r>
                      <a:r>
                        <a:rPr lang="en-US" sz="2000" b="0" spc="3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monitor</a:t>
                      </a:r>
                      <a:r>
                        <a:rPr lang="en-US" sz="2000" b="0" spc="7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the</a:t>
                      </a:r>
                      <a:r>
                        <a:rPr lang="en-US" sz="20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actual</a:t>
                      </a:r>
                      <a:r>
                        <a:rPr lang="en-US" sz="2000" b="0" spc="5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state</a:t>
                      </a:r>
                      <a:r>
                        <a:rPr lang="en-US" sz="2000" b="0" spc="4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of</a:t>
                      </a:r>
                      <a:r>
                        <a:rPr lang="en-US" sz="2000" b="0" spc="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services</a:t>
                      </a:r>
                      <a:r>
                        <a:rPr lang="en-US" sz="2000" b="0" spc="7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and</a:t>
                      </a:r>
                      <a:r>
                        <a:rPr lang="en-US" sz="2000" b="0" spc="3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IT infrastructure</a:t>
                      </a:r>
                      <a:r>
                        <a:rPr lang="en-US" sz="2000" b="0" spc="1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(such</a:t>
                      </a:r>
                      <a:r>
                        <a:rPr lang="en-US" sz="2000" b="0" spc="5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as</a:t>
                      </a:r>
                      <a:r>
                        <a:rPr lang="en-US" sz="20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web</a:t>
                      </a:r>
                      <a:r>
                        <a:rPr lang="en-US" sz="2000" b="0" spc="4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server</a:t>
                      </a:r>
                      <a:r>
                        <a:rPr lang="en-US" sz="2000" b="0" spc="6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load,</a:t>
                      </a:r>
                      <a:r>
                        <a:rPr lang="en-US" sz="2000" b="0" spc="4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user</a:t>
                      </a:r>
                      <a:r>
                        <a:rPr lang="en-US" sz="2000" b="0" spc="4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activity,</a:t>
                      </a:r>
                      <a:r>
                        <a:rPr lang="en-US" sz="2000" b="0" spc="6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and</a:t>
                      </a:r>
                      <a:r>
                        <a:rPr lang="en-US" sz="2000" b="0" spc="3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errors)</a:t>
                      </a:r>
                      <a:r>
                        <a:rPr lang="en-US" sz="2000" b="0" spc="6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through</a:t>
                      </a:r>
                      <a:r>
                        <a:rPr lang="en-US" sz="2000" b="0" spc="70" dirty="0">
                          <a:solidFill>
                            <a:schemeClr val="tx1"/>
                          </a:solidFill>
                          <a:effectLst/>
                        </a:rPr>
                        <a:t> a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real-time operational</a:t>
                      </a:r>
                      <a:r>
                        <a:rPr lang="en-US" sz="2000" b="0" spc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dashboard</a:t>
                      </a:r>
                      <a:r>
                        <a:rPr lang="en-US" sz="2000" b="0" spc="9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to</a:t>
                      </a:r>
                      <a:r>
                        <a:rPr lang="en-US" sz="2000" b="0" spc="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react</a:t>
                      </a:r>
                      <a:r>
                        <a:rPr lang="en-US" sz="2000" b="0" spc="4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on</a:t>
                      </a:r>
                      <a:r>
                        <a:rPr lang="en-US" sz="20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potential</a:t>
                      </a:r>
                      <a:r>
                        <a:rPr lang="en-US" sz="2000" b="0" spc="7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issues</a:t>
                      </a:r>
                      <a:r>
                        <a:rPr lang="en-US" sz="2000" b="0" spc="6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as soon as possible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50305040509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>
                        <a:lnSpc>
                          <a:spcPts val="6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6040" marR="304165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UC­2: Troubleshoot online</a:t>
                      </a:r>
                      <a:r>
                        <a:rPr lang="en-US" sz="2000" b="0" spc="5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service issues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50305040509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6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6040" marR="42545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The Operations</a:t>
                      </a:r>
                      <a:r>
                        <a:rPr lang="en-US" sz="2000" b="0" spc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Team</a:t>
                      </a:r>
                      <a:r>
                        <a:rPr lang="en-US" sz="2000" b="0" spc="5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(including</a:t>
                      </a:r>
                      <a:r>
                        <a:rPr lang="en-US" sz="2000" b="0" spc="8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Support</a:t>
                      </a:r>
                      <a:r>
                        <a:rPr lang="en-US" sz="2000" b="0" spc="7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Engineers</a:t>
                      </a:r>
                      <a:r>
                        <a:rPr lang="en-US" sz="2000" b="0" spc="9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and</a:t>
                      </a:r>
                      <a:r>
                        <a:rPr lang="en-US" sz="2000" b="0" spc="3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Developers)</a:t>
                      </a:r>
                      <a:r>
                        <a:rPr lang="en-US" sz="2000" b="0" spc="10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can</a:t>
                      </a:r>
                      <a:r>
                        <a:rPr lang="en-US" sz="2000" b="0" spc="3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do troubleshooting</a:t>
                      </a:r>
                      <a:r>
                        <a:rPr lang="en-US" sz="2000" b="0" spc="13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and</a:t>
                      </a:r>
                      <a:r>
                        <a:rPr lang="en-US" sz="2000" b="0" spc="3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root</a:t>
                      </a:r>
                      <a:r>
                        <a:rPr lang="en-US" sz="2000" b="0" spc="4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cause</a:t>
                      </a:r>
                      <a:r>
                        <a:rPr lang="en-US" sz="2000" b="0" spc="5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analysis</a:t>
                      </a:r>
                      <a:r>
                        <a:rPr lang="en-US" sz="2000" b="0" spc="7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on</a:t>
                      </a:r>
                      <a:r>
                        <a:rPr lang="en-US" sz="20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the</a:t>
                      </a:r>
                      <a:r>
                        <a:rPr lang="en-US" sz="20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latest</a:t>
                      </a:r>
                      <a:r>
                        <a:rPr lang="en-US" sz="2000" b="0" spc="5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collected</a:t>
                      </a:r>
                      <a:r>
                        <a:rPr lang="en-US" sz="2000" b="0" spc="8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logs</a:t>
                      </a:r>
                      <a:r>
                        <a:rPr lang="en-US" sz="2000" b="0" spc="4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by</a:t>
                      </a:r>
                      <a:r>
                        <a:rPr lang="en-US" sz="20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searching</a:t>
                      </a:r>
                      <a:r>
                        <a:rPr lang="en-US" sz="2000" b="0" spc="8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the log</a:t>
                      </a:r>
                      <a:r>
                        <a:rPr lang="en-US" sz="2000" b="0" spc="3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patterns</a:t>
                      </a:r>
                      <a:r>
                        <a:rPr lang="en-US" sz="2000" b="0" spc="7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and</a:t>
                      </a:r>
                      <a:r>
                        <a:rPr lang="en-US" sz="2000" b="0" spc="3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filtering</a:t>
                      </a:r>
                      <a:r>
                        <a:rPr lang="en-US" sz="2000" b="0" spc="6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messages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50305040509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3599">
                <a:tc>
                  <a:txBody>
                    <a:bodyPr/>
                    <a:lstStyle/>
                    <a:p>
                      <a:pPr marL="0" marR="0">
                        <a:lnSpc>
                          <a:spcPts val="6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6040" marR="283845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UC­3:</a:t>
                      </a:r>
                      <a:r>
                        <a:rPr lang="en-US" sz="2000" b="0" spc="5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Provide management reports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50305040509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6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6040" marR="297815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Managers,</a:t>
                      </a:r>
                      <a:r>
                        <a:rPr lang="en-US" sz="2000" b="0" spc="9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including</a:t>
                      </a:r>
                      <a:r>
                        <a:rPr lang="en-US" sz="2000" b="0" spc="8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Product</a:t>
                      </a:r>
                      <a:r>
                        <a:rPr lang="en-US" sz="2000" b="0" spc="7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and</a:t>
                      </a:r>
                      <a:r>
                        <a:rPr lang="en-US" sz="2000" b="0" spc="3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IT</a:t>
                      </a:r>
                      <a:r>
                        <a:rPr lang="en-US" sz="2000" b="0" spc="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Managers,</a:t>
                      </a:r>
                      <a:r>
                        <a:rPr lang="en-US" sz="2000" b="0" spc="9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can</a:t>
                      </a:r>
                      <a:r>
                        <a:rPr lang="en-US" sz="2000" b="0" spc="3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see</a:t>
                      </a:r>
                      <a:r>
                        <a:rPr lang="en-US" sz="2000" b="0" spc="3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historical</a:t>
                      </a:r>
                      <a:r>
                        <a:rPr lang="en-US" sz="2000" b="0" spc="8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information through</a:t>
                      </a:r>
                      <a:r>
                        <a:rPr lang="en-US" sz="2000" b="0" spc="7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predefined</a:t>
                      </a:r>
                      <a:r>
                        <a:rPr lang="en-US" sz="2000" b="0" spc="9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(static)</a:t>
                      </a:r>
                      <a:r>
                        <a:rPr lang="en-US" sz="2000" b="0" spc="6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reports</a:t>
                      </a:r>
                      <a:r>
                        <a:rPr lang="en-US" sz="2000" b="0" spc="6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in</a:t>
                      </a:r>
                      <a:r>
                        <a:rPr lang="en-US" sz="2000" b="0" spc="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r>
                        <a:rPr lang="en-US" sz="2000" b="0" spc="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corporate</a:t>
                      </a:r>
                      <a:r>
                        <a:rPr lang="en-US" sz="2000" b="0" spc="8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Business Intelligent tool,</a:t>
                      </a:r>
                      <a:r>
                        <a:rPr lang="en-US" sz="2000" b="0" spc="4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such</a:t>
                      </a:r>
                      <a:r>
                        <a:rPr lang="en-US" sz="2000" b="0" spc="4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as</a:t>
                      </a:r>
                      <a:r>
                        <a:rPr lang="en-US" sz="20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system</a:t>
                      </a:r>
                      <a:r>
                        <a:rPr lang="en-US" sz="2000" b="0" spc="6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load</a:t>
                      </a:r>
                      <a:r>
                        <a:rPr lang="en-US" sz="2000" b="0" spc="4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in time,</a:t>
                      </a:r>
                      <a:r>
                        <a:rPr lang="en-US" sz="2000" b="0" spc="4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features</a:t>
                      </a:r>
                      <a:r>
                        <a:rPr lang="en-US" sz="2000" b="0" spc="7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usage,</a:t>
                      </a:r>
                      <a:r>
                        <a:rPr lang="en-US" sz="2000" b="0" spc="6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SLA</a:t>
                      </a:r>
                      <a:r>
                        <a:rPr lang="en-US" sz="2000" b="0" spc="4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violations</a:t>
                      </a:r>
                      <a:r>
                        <a:rPr lang="en-US" sz="2000" b="0" spc="8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and</a:t>
                      </a:r>
                      <a:r>
                        <a:rPr lang="en-US" sz="2000" b="0" spc="3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quality</a:t>
                      </a:r>
                      <a:r>
                        <a:rPr lang="en-US" sz="2000" b="0" spc="6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of</a:t>
                      </a:r>
                      <a:r>
                        <a:rPr lang="en-US" sz="2000" b="0" spc="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releases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50305040509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0075">
                <a:tc>
                  <a:txBody>
                    <a:bodyPr/>
                    <a:lstStyle/>
                    <a:p>
                      <a:pPr marL="0" marR="0">
                        <a:lnSpc>
                          <a:spcPts val="6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6040" marR="283845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UC­4:</a:t>
                      </a:r>
                      <a:r>
                        <a:rPr lang="en-US" sz="2000" b="0" spc="5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Provide ad ­hoc</a:t>
                      </a:r>
                      <a:r>
                        <a:rPr lang="en-US" sz="2000" b="0" spc="6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data analytics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50305040509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6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66040" marR="111760" algn="just">
                        <a:lnSpc>
                          <a:spcPct val="10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Data</a:t>
                      </a:r>
                      <a:r>
                        <a:rPr lang="en-US" sz="2000" b="0" spc="4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Scientists</a:t>
                      </a:r>
                      <a:r>
                        <a:rPr lang="en-US" sz="2000" b="0" spc="8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and</a:t>
                      </a:r>
                      <a:r>
                        <a:rPr lang="en-US" sz="2000" b="0" spc="3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Analysts</a:t>
                      </a:r>
                      <a:r>
                        <a:rPr lang="en-US" sz="2000" b="0" spc="7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can</a:t>
                      </a:r>
                      <a:r>
                        <a:rPr lang="en-US" sz="2000" b="0" spc="3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do</a:t>
                      </a:r>
                      <a:r>
                        <a:rPr lang="en-US" sz="2000" b="0" spc="2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ad­ hoc</a:t>
                      </a:r>
                      <a:r>
                        <a:rPr lang="en-US" sz="2000" b="0" spc="6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data</a:t>
                      </a:r>
                      <a:r>
                        <a:rPr lang="en-US" sz="2000" b="0" spc="4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analysis</a:t>
                      </a:r>
                      <a:r>
                        <a:rPr lang="en-US" sz="2000" b="0" spc="7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through</a:t>
                      </a:r>
                      <a:r>
                        <a:rPr lang="en-US" sz="2000" b="0" spc="7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SQL-­like</a:t>
                      </a:r>
                      <a:r>
                        <a:rPr lang="en-US" sz="2000" b="0" spc="8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queries to find</a:t>
                      </a:r>
                      <a:r>
                        <a:rPr lang="en-US" sz="2000" b="0" spc="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out</a:t>
                      </a:r>
                      <a:r>
                        <a:rPr lang="en-US" sz="2000" b="0" spc="1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specific</a:t>
                      </a:r>
                      <a:r>
                        <a:rPr lang="en-US" sz="2000" b="0" spc="4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data</a:t>
                      </a:r>
                      <a:r>
                        <a:rPr lang="en-US" sz="2000" b="0" spc="2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patterns</a:t>
                      </a:r>
                      <a:r>
                        <a:rPr lang="en-US" sz="2000" b="0" spc="5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and</a:t>
                      </a:r>
                      <a:r>
                        <a:rPr lang="en-US" sz="2000" b="0" spc="1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correlations</a:t>
                      </a:r>
                      <a:r>
                        <a:rPr lang="en-US" sz="2000" b="0" spc="8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to improve</a:t>
                      </a:r>
                      <a:r>
                        <a:rPr lang="en-US" sz="2000" b="0" spc="5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infrastructure</a:t>
                      </a:r>
                      <a:r>
                        <a:rPr lang="en-US" sz="2000" b="0" spc="9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capacity planning</a:t>
                      </a:r>
                      <a:r>
                        <a:rPr lang="en-US" sz="2000" b="0" spc="7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and</a:t>
                      </a:r>
                      <a:r>
                        <a:rPr lang="en-US" sz="2000" b="0" spc="3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customer</a:t>
                      </a:r>
                      <a:r>
                        <a:rPr lang="en-US" sz="2000" b="0" spc="8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</a:rPr>
                        <a:t>satisfaction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50305040509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Iteration 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Aim: Decompose the system into an overall system architecture</a:t>
            </a:r>
          </a:p>
          <a:p>
            <a:r>
              <a:rPr lang="en-US" sz="2800" b="1" dirty="0"/>
              <a:t>Find</a:t>
            </a:r>
            <a:r>
              <a:rPr lang="en-US" sz="2800" dirty="0"/>
              <a:t> </a:t>
            </a:r>
            <a:r>
              <a:rPr lang="en-US" sz="2800" b="1" dirty="0"/>
              <a:t>architecture</a:t>
            </a:r>
            <a:r>
              <a:rPr lang="en-US" sz="2800" dirty="0"/>
              <a:t> </a:t>
            </a:r>
            <a:r>
              <a:rPr lang="en-US" sz="2800" b="1" dirty="0"/>
              <a:t>candidates </a:t>
            </a:r>
            <a:r>
              <a:rPr lang="en-US" sz="2800" dirty="0"/>
              <a:t>(e.g., via buy-in expertise)</a:t>
            </a:r>
          </a:p>
          <a:p>
            <a:r>
              <a:rPr lang="en-US" sz="2800" b="1" dirty="0"/>
              <a:t>Identify</a:t>
            </a:r>
            <a:r>
              <a:rPr lang="en-US" sz="2800" dirty="0"/>
              <a:t> </a:t>
            </a:r>
            <a:r>
              <a:rPr lang="en-US" sz="2800" b="1" dirty="0"/>
              <a:t>Quality Attributes (QAs) </a:t>
            </a:r>
            <a:r>
              <a:rPr lang="en-US" sz="2800" dirty="0"/>
              <a:t>as Driver</a:t>
            </a:r>
          </a:p>
          <a:p>
            <a:pPr lvl="1"/>
            <a:r>
              <a:rPr lang="en-US" sz="2400" dirty="0"/>
              <a:t>Many servers and many users =&gt; scalability </a:t>
            </a:r>
          </a:p>
          <a:p>
            <a:pPr lvl="1"/>
            <a:r>
              <a:rPr lang="en-US" sz="2400" dirty="0"/>
              <a:t>Nature of big data system =&gt; unstructured data processing</a:t>
            </a:r>
          </a:p>
          <a:p>
            <a:pPr lvl="1"/>
            <a:r>
              <a:rPr lang="en-US" sz="2400" dirty="0"/>
              <a:t>Nature of use cases: ad-hoc analysis, real-time analysis</a:t>
            </a:r>
          </a:p>
          <a:p>
            <a:pPr lvl="1"/>
            <a:r>
              <a:rPr lang="en-US" sz="2400" dirty="0"/>
              <a:t>Constraint: use open-source tools for cost-saving</a:t>
            </a:r>
          </a:p>
          <a:p>
            <a:r>
              <a:rPr lang="en-US" sz="2800" b="1" dirty="0"/>
              <a:t>Evaluate</a:t>
            </a:r>
            <a:r>
              <a:rPr lang="en-US" sz="2800" dirty="0"/>
              <a:t> the choices against the QAs</a:t>
            </a:r>
          </a:p>
          <a:p>
            <a:pPr lvl="1"/>
            <a:r>
              <a:rPr lang="en-US" sz="2400" dirty="0"/>
              <a:t>Form a working group of experts and stakeholders</a:t>
            </a:r>
          </a:p>
          <a:p>
            <a:pPr lvl="1"/>
            <a:r>
              <a:rPr lang="en-US" sz="2400" dirty="0"/>
              <a:t>score each quality attribute by individuals</a:t>
            </a:r>
          </a:p>
          <a:p>
            <a:pPr lvl="1"/>
            <a:r>
              <a:rPr lang="en-US" sz="2400" dirty="0"/>
              <a:t>sum and compare scores (and don’t ignore specific stakeholders’ interests)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923" y="4418677"/>
            <a:ext cx="3534052" cy="18678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789002" y="1435340"/>
            <a:ext cx="4067298" cy="5405188"/>
            <a:chOff x="789002" y="1435340"/>
            <a:chExt cx="4067298" cy="540518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4" r="6674"/>
            <a:stretch>
              <a:fillRect/>
            </a:stretch>
          </p:blipFill>
          <p:spPr>
            <a:xfrm>
              <a:off x="952501" y="1435340"/>
              <a:ext cx="3437466" cy="5405188"/>
            </a:xfrm>
            <a:prstGeom prst="rect">
              <a:avLst/>
            </a:prstGeom>
          </p:spPr>
        </p:pic>
        <p:pic>
          <p:nvPicPr>
            <p:cNvPr id="15" name="Picture 14" descr="A diagram of a process&#10;&#10;Description automatically generated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002" y="3107206"/>
              <a:ext cx="4067298" cy="159602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architecture candidates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7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r="6575"/>
          <a:stretch>
            <a:fillRect/>
          </a:stretch>
        </p:blipFill>
        <p:spPr>
          <a:xfrm>
            <a:off x="5549901" y="1435339"/>
            <a:ext cx="3449463" cy="54051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979" y="1689100"/>
            <a:ext cx="2602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reference architectures on this slide. And two others on the next slide.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4336" y="4534700"/>
            <a:ext cx="3734831" cy="1523200"/>
            <a:chOff x="583169" y="4526233"/>
            <a:chExt cx="3734831" cy="1523200"/>
          </a:xfrm>
        </p:grpSpPr>
        <p:sp>
          <p:nvSpPr>
            <p:cNvPr id="5" name="Rectangle 4"/>
            <p:cNvSpPr/>
            <p:nvPr/>
          </p:nvSpPr>
          <p:spPr bwMode="auto">
            <a:xfrm>
              <a:off x="952501" y="4694767"/>
              <a:ext cx="3365499" cy="135466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503050405090304" pitchFamily="18" charset="0"/>
                </a:rPr>
                <a:t>Ad hoc analysis: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16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Real-time analysis: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503050405090304" pitchFamily="18" charset="0"/>
                </a:rPr>
                <a:t>Unstructured data processing: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16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Scalability: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503050405090304" pitchFamily="18" charset="0"/>
                </a:rPr>
                <a:t>Cost economy: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6235" y="5103167"/>
              <a:ext cx="1523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503050405090304" pitchFamily="18" charset="0"/>
                </a:rPr>
                <a:t>(score 1 to 5)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64533" y="4610500"/>
            <a:ext cx="3734831" cy="1523200"/>
            <a:chOff x="583169" y="4526233"/>
            <a:chExt cx="3734831" cy="15232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952501" y="4694767"/>
              <a:ext cx="3365499" cy="135466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503050405090304" pitchFamily="18" charset="0"/>
                </a:rPr>
                <a:t>Ad hoc analysis: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16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Real-time analysis: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503050405090304" pitchFamily="18" charset="0"/>
                </a:rPr>
                <a:t>Unstructured data processing: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16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Scalability: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503050405090304" pitchFamily="18" charset="0"/>
                </a:rPr>
                <a:t>Cost economy: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6235" y="5103167"/>
              <a:ext cx="1523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503050405090304" pitchFamily="18" charset="0"/>
                </a:rPr>
                <a:t>(score 1 to 5)</a:t>
              </a:r>
              <a:endParaRPr lang="en-US" dirty="0"/>
            </a:p>
          </p:txBody>
        </p:sp>
      </p:grp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3"/>
          <a:stretch>
            <a:fillRect/>
          </a:stretch>
        </p:blipFill>
        <p:spPr>
          <a:xfrm>
            <a:off x="5715000" y="1484439"/>
            <a:ext cx="3733800" cy="5519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 the architecture candidates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7"/>
          <a:stretch>
            <a:fillRect/>
          </a:stretch>
        </p:blipFill>
        <p:spPr>
          <a:xfrm>
            <a:off x="1202267" y="1416705"/>
            <a:ext cx="3657600" cy="548311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8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057303" y="4754834"/>
            <a:ext cx="3734831" cy="1523200"/>
            <a:chOff x="583169" y="4526233"/>
            <a:chExt cx="3734831" cy="1523200"/>
          </a:xfrm>
        </p:grpSpPr>
        <p:sp>
          <p:nvSpPr>
            <p:cNvPr id="5" name="Rectangle 4"/>
            <p:cNvSpPr/>
            <p:nvPr/>
          </p:nvSpPr>
          <p:spPr bwMode="auto">
            <a:xfrm>
              <a:off x="952501" y="4694767"/>
              <a:ext cx="3365499" cy="135466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503050405090304" pitchFamily="18" charset="0"/>
                </a:rPr>
                <a:t>Ad hoc analysis: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16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Real-time analysis: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503050405090304" pitchFamily="18" charset="0"/>
                </a:rPr>
                <a:t>Unstructured data processing: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16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Scalability: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503050405090304" pitchFamily="18" charset="0"/>
                </a:rPr>
                <a:t>Cost economy: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 rot="16200000">
              <a:off x="6235" y="5103167"/>
              <a:ext cx="1523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503050405090304" pitchFamily="18" charset="0"/>
                </a:rPr>
                <a:t>(score 1 to 5)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31936" y="4784468"/>
            <a:ext cx="3993064" cy="1523200"/>
            <a:chOff x="583169" y="4526233"/>
            <a:chExt cx="3734831" cy="15232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952501" y="4694767"/>
              <a:ext cx="3365499" cy="1354666"/>
            </a:xfrm>
            <a:prstGeom prst="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503050405090304" pitchFamily="18" charset="0"/>
                </a:rPr>
                <a:t>Ad hoc analysis: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16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Real-time analysis: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503050405090304" pitchFamily="18" charset="0"/>
                </a:rPr>
                <a:t>Unstructured data processing: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1600" dirty="0">
                  <a:solidFill>
                    <a:schemeClr val="tx1"/>
                  </a:solidFill>
                  <a:latin typeface="Times New Roman" panose="02020503050405090304" pitchFamily="18" charset="0"/>
                </a:rPr>
                <a:t>Scalability: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503050405090304" pitchFamily="18" charset="0"/>
                </a:rPr>
                <a:t>Cost economy: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6235" y="5103167"/>
              <a:ext cx="15232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503050405090304" pitchFamily="18" charset="0"/>
                </a:rPr>
                <a:t>(score 1 to 5)</a:t>
              </a:r>
              <a:endParaRPr lang="en-US" dirty="0"/>
            </a:p>
          </p:txBody>
        </p:sp>
      </p:grp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789002" y="1435340"/>
            <a:ext cx="4067298" cy="5405188"/>
            <a:chOff x="789002" y="1435340"/>
            <a:chExt cx="4067298" cy="540518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4" r="6674"/>
            <a:stretch>
              <a:fillRect/>
            </a:stretch>
          </p:blipFill>
          <p:spPr>
            <a:xfrm>
              <a:off x="952501" y="1435340"/>
              <a:ext cx="3437466" cy="5405188"/>
            </a:xfrm>
            <a:prstGeom prst="rect">
              <a:avLst/>
            </a:prstGeom>
          </p:spPr>
        </p:pic>
        <p:pic>
          <p:nvPicPr>
            <p:cNvPr id="15" name="Picture 14" descr="A diagram of a process&#10;&#10;Description automatically generated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002" y="3107206"/>
              <a:ext cx="4067298" cy="159602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(1/2)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B8F44C-0EDE-4D7D-9086-BD1CF3CE7AF7}" type="slidenum">
              <a:rPr lang="en-US" smtClean="0"/>
              <a:t>9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6" r="6575"/>
          <a:stretch>
            <a:fillRect/>
          </a:stretch>
        </p:blipFill>
        <p:spPr>
          <a:xfrm>
            <a:off x="5549901" y="1435339"/>
            <a:ext cx="3449463" cy="54051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44979" y="1689100"/>
            <a:ext cx="2602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reference architectures on this slide. And two others on the next slide.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27402" y="5111634"/>
            <a:ext cx="152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503050405090304" pitchFamily="18" charset="0"/>
              </a:rPr>
              <a:t>(score 1 to 5)</a:t>
            </a:r>
            <a:endParaRPr lang="en-US" dirty="0"/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WVmNDBhNWRkZDQ0M2Y4MmYzNzFlZTM5YmQ0N2I2NTcifQ=="/>
</p:tagLst>
</file>

<file path=ppt/theme/theme1.xml><?xml version="1.0" encoding="utf-8"?>
<a:theme xmlns:a="http://schemas.openxmlformats.org/drawingml/2006/main" name="Side Bar">
  <a:themeElements>
    <a:clrScheme name="">
      <a:dk1>
        <a:srgbClr val="000000"/>
      </a:dk1>
      <a:lt1>
        <a:srgbClr val="FFFFFF"/>
      </a:lt1>
      <a:dk2>
        <a:srgbClr val="C00000"/>
      </a:dk2>
      <a:lt2>
        <a:srgbClr val="C00000"/>
      </a:lt2>
      <a:accent1>
        <a:srgbClr val="FFEBEB"/>
      </a:accent1>
      <a:accent2>
        <a:srgbClr val="006600"/>
      </a:accent2>
      <a:accent3>
        <a:srgbClr val="FFFFFF"/>
      </a:accent3>
      <a:accent4>
        <a:srgbClr val="000000"/>
      </a:accent4>
      <a:accent5>
        <a:srgbClr val="FFF3F3"/>
      </a:accent5>
      <a:accent6>
        <a:srgbClr val="005C00"/>
      </a:accent6>
      <a:hlink>
        <a:srgbClr val="000066"/>
      </a:hlink>
      <a:folHlink>
        <a:srgbClr val="808080"/>
      </a:folHlink>
    </a:clrScheme>
    <a:fontScheme name="Side Bar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>
          <a:outerShdw dist="71842" dir="2700000" algn="ctr" rotWithShape="0">
            <a:schemeClr val="bg2"/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50305040509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>
          <a:outerShdw dist="71842" dir="2700000" algn="ctr" rotWithShape="0">
            <a:schemeClr val="bg2"/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503050405090304" pitchFamily="18" charset="0"/>
          </a:defRPr>
        </a:defPPr>
      </a:lstStyle>
    </a:lnDef>
  </a:objectDefaults>
  <a:extraClrSchemeLst>
    <a:extraClrScheme>
      <a:clrScheme name="Side Bar 1">
        <a:dk1>
          <a:srgbClr val="FF9933"/>
        </a:dk1>
        <a:lt1>
          <a:srgbClr val="FFFFFF"/>
        </a:lt1>
        <a:dk2>
          <a:srgbClr val="003366"/>
        </a:dk2>
        <a:lt2>
          <a:srgbClr val="FF9933"/>
        </a:lt2>
        <a:accent1>
          <a:srgbClr val="2B557F"/>
        </a:accent1>
        <a:accent2>
          <a:srgbClr val="FF9933"/>
        </a:accent2>
        <a:accent3>
          <a:srgbClr val="AAADB8"/>
        </a:accent3>
        <a:accent4>
          <a:srgbClr val="DADADA"/>
        </a:accent4>
        <a:accent5>
          <a:srgbClr val="ACB4C0"/>
        </a:accent5>
        <a:accent6>
          <a:srgbClr val="E78A2D"/>
        </a:accent6>
        <a:hlink>
          <a:srgbClr val="005032"/>
        </a:hlink>
        <a:folHlink>
          <a:srgbClr val="A0A0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 Bar 2">
        <a:dk1>
          <a:srgbClr val="000000"/>
        </a:dk1>
        <a:lt1>
          <a:srgbClr val="FFFFFF"/>
        </a:lt1>
        <a:dk2>
          <a:srgbClr val="E16414"/>
        </a:dk2>
        <a:lt2>
          <a:srgbClr val="E16414"/>
        </a:lt2>
        <a:accent1>
          <a:srgbClr val="FFF0EB"/>
        </a:accent1>
        <a:accent2>
          <a:srgbClr val="E16414"/>
        </a:accent2>
        <a:accent3>
          <a:srgbClr val="FFFFFF"/>
        </a:accent3>
        <a:accent4>
          <a:srgbClr val="000000"/>
        </a:accent4>
        <a:accent5>
          <a:srgbClr val="FFF6F3"/>
        </a:accent5>
        <a:accent6>
          <a:srgbClr val="CC5A11"/>
        </a:accent6>
        <a:hlink>
          <a:srgbClr val="C0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 Bar 3">
        <a:dk1>
          <a:srgbClr val="000000"/>
        </a:dk1>
        <a:lt1>
          <a:srgbClr val="FFFFFF"/>
        </a:lt1>
        <a:dk2>
          <a:srgbClr val="006600"/>
        </a:dk2>
        <a:lt2>
          <a:srgbClr val="CC0000"/>
        </a:lt2>
        <a:accent1>
          <a:srgbClr val="EAEAEA"/>
        </a:accent1>
        <a:accent2>
          <a:srgbClr val="00660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005C00"/>
        </a:accent6>
        <a:hlink>
          <a:srgbClr val="000066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 Bar 4">
        <a:dk1>
          <a:srgbClr val="000000"/>
        </a:dk1>
        <a:lt1>
          <a:srgbClr val="FFFFFF"/>
        </a:lt1>
        <a:dk2>
          <a:srgbClr val="CC0000"/>
        </a:dk2>
        <a:lt2>
          <a:srgbClr val="CC0000"/>
        </a:lt2>
        <a:accent1>
          <a:srgbClr val="EAEAEA"/>
        </a:accent1>
        <a:accent2>
          <a:srgbClr val="00660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005C00"/>
        </a:accent6>
        <a:hlink>
          <a:srgbClr val="000066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 Bar 5">
        <a:dk1>
          <a:srgbClr val="000000"/>
        </a:dk1>
        <a:lt1>
          <a:srgbClr val="FFFFFF"/>
        </a:lt1>
        <a:dk2>
          <a:srgbClr val="808080"/>
        </a:dk2>
        <a:lt2>
          <a:srgbClr val="CC0000"/>
        </a:lt2>
        <a:accent1>
          <a:srgbClr val="EAEAEA"/>
        </a:accent1>
        <a:accent2>
          <a:srgbClr val="00660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005C00"/>
        </a:accent6>
        <a:hlink>
          <a:srgbClr val="000066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ide Bar 4">
    <a:dk1>
      <a:srgbClr val="000000"/>
    </a:dk1>
    <a:lt1>
      <a:srgbClr val="FFFFFF"/>
    </a:lt1>
    <a:dk2>
      <a:srgbClr val="CC0000"/>
    </a:dk2>
    <a:lt2>
      <a:srgbClr val="CC0000"/>
    </a:lt2>
    <a:accent1>
      <a:srgbClr val="EAEAEA"/>
    </a:accent1>
    <a:accent2>
      <a:srgbClr val="006600"/>
    </a:accent2>
    <a:accent3>
      <a:srgbClr val="FFFFFF"/>
    </a:accent3>
    <a:accent4>
      <a:srgbClr val="000000"/>
    </a:accent4>
    <a:accent5>
      <a:srgbClr val="F3F3F3"/>
    </a:accent5>
    <a:accent6>
      <a:srgbClr val="005C00"/>
    </a:accent6>
    <a:hlink>
      <a:srgbClr val="000066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Side Bar 4">
    <a:dk1>
      <a:srgbClr val="000000"/>
    </a:dk1>
    <a:lt1>
      <a:srgbClr val="FFFFFF"/>
    </a:lt1>
    <a:dk2>
      <a:srgbClr val="CC0000"/>
    </a:dk2>
    <a:lt2>
      <a:srgbClr val="CC0000"/>
    </a:lt2>
    <a:accent1>
      <a:srgbClr val="EAEAEA"/>
    </a:accent1>
    <a:accent2>
      <a:srgbClr val="006600"/>
    </a:accent2>
    <a:accent3>
      <a:srgbClr val="FFFFFF"/>
    </a:accent3>
    <a:accent4>
      <a:srgbClr val="000000"/>
    </a:accent4>
    <a:accent5>
      <a:srgbClr val="F3F3F3"/>
    </a:accent5>
    <a:accent6>
      <a:srgbClr val="005C00"/>
    </a:accent6>
    <a:hlink>
      <a:srgbClr val="000066"/>
    </a:hlink>
    <a:folHlink>
      <a:srgbClr val="808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1235</Words>
  <Application>Microsoft Macintosh PowerPoint</Application>
  <PresentationFormat>宽屏</PresentationFormat>
  <Paragraphs>196</Paragraphs>
  <Slides>30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Arial</vt:lpstr>
      <vt:lpstr>Calibri</vt:lpstr>
      <vt:lpstr>Courier New</vt:lpstr>
      <vt:lpstr>Times New Roman</vt:lpstr>
      <vt:lpstr>Wingdings</vt:lpstr>
      <vt:lpstr>Side Bar</vt:lpstr>
      <vt:lpstr>CS5351 Software Engineering 2024/25 Semester B Software Architecture Exercise</vt:lpstr>
      <vt:lpstr>Exercise Goal</vt:lpstr>
      <vt:lpstr>Context of the Case Study</vt:lpstr>
      <vt:lpstr>Background: Use Cases</vt:lpstr>
      <vt:lpstr>Background: Use Cases</vt:lpstr>
      <vt:lpstr>ADD Iteration 1 </vt:lpstr>
      <vt:lpstr>Evaluate the architecture candidates </vt:lpstr>
      <vt:lpstr>Evaluate the architecture candidates </vt:lpstr>
      <vt:lpstr>Comparison (1/2) </vt:lpstr>
      <vt:lpstr>Comparison (2/2)</vt:lpstr>
      <vt:lpstr>Chosen Candidate for Iteration 1</vt:lpstr>
      <vt:lpstr>PowerPoint 演示文稿</vt:lpstr>
      <vt:lpstr>Score Card for the Case Study</vt:lpstr>
      <vt:lpstr>More Iterations on ADD</vt:lpstr>
      <vt:lpstr>Non-Functional Requirements (QAs)</vt:lpstr>
      <vt:lpstr>Goals of the Five Iterations </vt:lpstr>
      <vt:lpstr>ADD Iteration 2</vt:lpstr>
      <vt:lpstr>Family of Technology for Iteration 2</vt:lpstr>
      <vt:lpstr>3 Technology Choices  under Data Collector Family </vt:lpstr>
      <vt:lpstr>Technology Choices under Distributed Message Broker Family </vt:lpstr>
      <vt:lpstr>ADD Iteration 3</vt:lpstr>
      <vt:lpstr>3 Families of Technology for Iteration 3</vt:lpstr>
      <vt:lpstr>ADD Iteration 4</vt:lpstr>
      <vt:lpstr>3 Families of Technology for Iteration 4</vt:lpstr>
      <vt:lpstr>7 Technology Choices for Iteration 4</vt:lpstr>
      <vt:lpstr>7 Technology Choices for Iteration 4</vt:lpstr>
      <vt:lpstr>ADD Iteration 5</vt:lpstr>
      <vt:lpstr>3 Families of Technology for Iteration 5</vt:lpstr>
      <vt:lpstr>7 Technology Choices for Iteration 5</vt:lpstr>
      <vt:lpstr>7 Technology Choices for Iteration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Chan Wing Kwong</dc:creator>
  <cp:lastModifiedBy>Zhian HUANG 黄志安</cp:lastModifiedBy>
  <cp:revision>36</cp:revision>
  <cp:lastPrinted>2025-02-19T14:18:27Z</cp:lastPrinted>
  <dcterms:created xsi:type="dcterms:W3CDTF">2025-02-19T14:18:27Z</dcterms:created>
  <dcterms:modified xsi:type="dcterms:W3CDTF">2025-02-25T08:22:46Z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82031961D35380C933E8B5670E6FB0FC_42</vt:lpwstr>
  </property>
  <property fmtid="{D5CDD505-2E9C-101B-9397-08002B2CF9AE}" pid="3" name="KSOProductBuildVer">
    <vt:lpwstr>2052-6.12.0.8899</vt:lpwstr>
  </property>
</Properties>
</file>